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9" r:id="rId5"/>
    <p:sldId id="293" r:id="rId6"/>
    <p:sldId id="286" r:id="rId7"/>
    <p:sldId id="294" r:id="rId8"/>
    <p:sldId id="307" r:id="rId9"/>
    <p:sldId id="295" r:id="rId10"/>
    <p:sldId id="297" r:id="rId11"/>
    <p:sldId id="298" r:id="rId12"/>
    <p:sldId id="299" r:id="rId13"/>
    <p:sldId id="300" r:id="rId14"/>
    <p:sldId id="302" r:id="rId15"/>
    <p:sldId id="303" r:id="rId16"/>
    <p:sldId id="304" r:id="rId17"/>
    <p:sldId id="306" r:id="rId18"/>
    <p:sldId id="305" r:id="rId19"/>
    <p:sldId id="3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1/26/2025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099931" y="2623930"/>
            <a:ext cx="9621078" cy="1643270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latin typeface="Arial Narrow" panose="020B0606020202030204" pitchFamily="34" charset="0"/>
              </a:rPr>
              <a:t>FINANCIAL  ANALYTICS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EBD19-2A8C-4B04-92AE-B5EF5575F564}"/>
              </a:ext>
            </a:extLst>
          </p:cNvPr>
          <p:cNvSpPr txBox="1"/>
          <p:nvPr/>
        </p:nvSpPr>
        <p:spPr>
          <a:xfrm>
            <a:off x="2703443" y="1431235"/>
            <a:ext cx="4757531" cy="428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D988E68B-BCAF-42FB-9206-A92417319D09}"/>
              </a:ext>
            </a:extLst>
          </p:cNvPr>
          <p:cNvSpPr/>
          <p:nvPr/>
        </p:nvSpPr>
        <p:spPr>
          <a:xfrm>
            <a:off x="6003235" y="4048539"/>
            <a:ext cx="6267235" cy="2464904"/>
          </a:xfrm>
          <a:prstGeom prst="wedgeEllipseCallou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The Intelligent Investor Is A Realist Who Sells To Optimists And Buy From Pessimists.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 algn="r"/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+mj-lt"/>
              </a:rPr>
              <a:t>--BENJAMIN GRAHAM--</a:t>
            </a: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290BA3-169E-4D57-BB1B-A905A317B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92" y="1256219"/>
            <a:ext cx="5446643" cy="3474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3497C-DA09-47D0-A7BB-90B62668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81" y="902592"/>
            <a:ext cx="7010401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16C9E8-4CE1-4B8D-8E98-690B6ECA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1" y="1759227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B3929-2B45-4261-BC43-B19294A7C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7" y="3429000"/>
            <a:ext cx="1790701" cy="1139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7821E7-E104-4D30-B1A2-1B36C359C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81" y="3361580"/>
            <a:ext cx="2631669" cy="917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42C4EB-EB73-4D84-AF37-9D3CB1C26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05" y="2062664"/>
            <a:ext cx="2156791" cy="10114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1A7DD1-AD58-41C4-BB2E-77617F0AB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99" y="4353744"/>
            <a:ext cx="1790701" cy="11396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4B28B3-111F-43E2-AB3D-5EEF22CF3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4" y="1013336"/>
            <a:ext cx="1790701" cy="9113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9D45BD-344E-42BB-ACF2-7E900E1F1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37" y="906403"/>
            <a:ext cx="1939374" cy="9698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0BCAF7-393C-4F71-BED1-D3E148406E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85" y="1093893"/>
            <a:ext cx="927652" cy="7049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B09B58-60D5-4C18-9546-E612343A71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85" y="1992737"/>
            <a:ext cx="2476500" cy="1333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9E021A-501B-4C75-A15F-1FDD190D49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4" y="4923588"/>
            <a:ext cx="2476500" cy="1333499"/>
          </a:xfrm>
          <a:prstGeom prst="rect">
            <a:avLst/>
          </a:prstGeom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4CC152E6-3C1D-4F22-83E2-FBF441A7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4451" y="906402"/>
            <a:ext cx="6057901" cy="5772693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FactSet</a:t>
            </a:r>
            <a:r>
              <a:rPr lang="en-US" dirty="0"/>
              <a:t>: Provides data and technology solutions for investment professionals.</a:t>
            </a:r>
          </a:p>
          <a:p>
            <a:pPr algn="just"/>
            <a:r>
              <a:rPr lang="en-US" b="1" dirty="0"/>
              <a:t>S&amp;P Global</a:t>
            </a:r>
            <a:r>
              <a:rPr lang="en-US" dirty="0"/>
              <a:t>: Offers financial information, analytics, and ratings.</a:t>
            </a:r>
          </a:p>
          <a:p>
            <a:pPr algn="just"/>
            <a:r>
              <a:rPr lang="en-US" b="1" dirty="0"/>
              <a:t>Morningstar</a:t>
            </a:r>
            <a:r>
              <a:rPr lang="en-US" dirty="0"/>
              <a:t>: Known for investment research, data, and analytics.</a:t>
            </a:r>
          </a:p>
          <a:p>
            <a:pPr algn="just"/>
            <a:r>
              <a:rPr lang="en-US" b="1" dirty="0" err="1"/>
              <a:t>Refinitiv</a:t>
            </a:r>
            <a:r>
              <a:rPr lang="en-US" dirty="0"/>
              <a:t>: Delivers market data, pricing, and reference services.</a:t>
            </a:r>
          </a:p>
          <a:p>
            <a:pPr algn="just"/>
            <a:r>
              <a:rPr lang="en-US" b="1" dirty="0"/>
              <a:t>IBM</a:t>
            </a:r>
            <a:r>
              <a:rPr lang="en-US" dirty="0"/>
              <a:t>: Provides advanced analytics solutions for financial institutions.</a:t>
            </a:r>
          </a:p>
          <a:p>
            <a:pPr algn="just"/>
            <a:r>
              <a:rPr lang="en-US" b="1" dirty="0"/>
              <a:t>Microsoft</a:t>
            </a:r>
            <a:r>
              <a:rPr lang="en-US" dirty="0"/>
              <a:t>: Offers financial analytics tools through Azure and other platforms.</a:t>
            </a:r>
          </a:p>
          <a:p>
            <a:pPr algn="just"/>
            <a:r>
              <a:rPr lang="en-US" b="1" dirty="0"/>
              <a:t>Oracle</a:t>
            </a:r>
            <a:r>
              <a:rPr lang="en-US" dirty="0"/>
              <a:t>: Specializes in database and analytics solutions for financial services.</a:t>
            </a:r>
          </a:p>
          <a:p>
            <a:pPr algn="just"/>
            <a:r>
              <a:rPr lang="en-US" b="1" dirty="0"/>
              <a:t>SAS Institute</a:t>
            </a:r>
            <a:r>
              <a:rPr lang="en-US" dirty="0"/>
              <a:t>: Provides advanced analytics, business intelligence, and data management solutions.</a:t>
            </a:r>
          </a:p>
          <a:p>
            <a:pPr algn="just"/>
            <a:r>
              <a:rPr lang="en-US" b="1" dirty="0"/>
              <a:t>FICO</a:t>
            </a:r>
            <a:r>
              <a:rPr lang="en-US" dirty="0"/>
              <a:t>: Focuses on analytics and decision management solutions for financial services.</a:t>
            </a:r>
          </a:p>
          <a:p>
            <a:pPr algn="just"/>
            <a:r>
              <a:rPr lang="en-US" b="1" dirty="0"/>
              <a:t>Hitachi Vantara</a:t>
            </a:r>
            <a:r>
              <a:rPr lang="en-US" dirty="0"/>
              <a:t>: Offers data management and analytics solutions for various industries, including finance.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954E5A-E286-4CF3-9C7C-3B69754A9270}"/>
              </a:ext>
            </a:extLst>
          </p:cNvPr>
          <p:cNvSpPr txBox="1"/>
          <p:nvPr/>
        </p:nvSpPr>
        <p:spPr>
          <a:xfrm>
            <a:off x="768626" y="198990"/>
            <a:ext cx="1065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LEADING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FINANCIAL</a:t>
            </a:r>
            <a:r>
              <a:rPr lang="en-US" sz="2400" b="1" dirty="0">
                <a:solidFill>
                  <a:schemeClr val="accent2"/>
                </a:solidFill>
              </a:rPr>
              <a:t> ANALYTICAL COMPANIES WORLDWIDE</a:t>
            </a:r>
            <a:endParaRPr lang="en-IN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0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E34D99-284B-49EE-A452-804F2C6B7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548" y="0"/>
            <a:ext cx="5706028" cy="5830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+mj-lt"/>
              </a:rPr>
              <a:t>OUR CAPABILITIES</a:t>
            </a:r>
            <a:endParaRPr lang="en-IN" sz="20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E119A-E315-479E-AC40-8179683D5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5530" y="583097"/>
            <a:ext cx="5812045" cy="614900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1800" b="1" dirty="0"/>
              <a:t> Predictive Analytics for Market Trends</a:t>
            </a:r>
            <a:r>
              <a:rPr lang="en-US" sz="1800" dirty="0"/>
              <a:t>: Forecast future market trends and identify profitable investment opportunities.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b="1" dirty="0"/>
              <a:t>Fraud Detection and Prevention</a:t>
            </a:r>
            <a:r>
              <a:rPr lang="en-US" sz="1800" dirty="0"/>
              <a:t>: Detect anomalies and prevent financial fraud in real time using AI-based models.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b="1" dirty="0"/>
              <a:t>Cash Flow Optimization</a:t>
            </a:r>
            <a:r>
              <a:rPr lang="en-US" sz="1800" dirty="0"/>
              <a:t>: Analyze and predict cash flow patterns to ensure liquidity and financial stability.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b="1" dirty="0"/>
              <a:t>Credit Risk Assessment</a:t>
            </a:r>
            <a:r>
              <a:rPr lang="en-US" sz="1800" dirty="0"/>
              <a:t>: Evaluate borrower risk with predictive credit scoring models for better lending decisions.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b="1" dirty="0"/>
              <a:t>Portfolio Management Insights</a:t>
            </a:r>
            <a:r>
              <a:rPr lang="en-US" sz="1800" dirty="0"/>
              <a:t>: Optimize investment portfolios by assessing risks and maximizing returns.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b="1" dirty="0"/>
              <a:t>Expense Optimization</a:t>
            </a:r>
            <a:r>
              <a:rPr lang="en-US" sz="1800" dirty="0"/>
              <a:t>: Identify cost-saving opportunities by analyzing operational and financial performance.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6AA3E1-B19E-4D92-8D1C-4FB933A7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4490" y="0"/>
            <a:ext cx="5706028" cy="583097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5"/>
                </a:solidFill>
                <a:latin typeface="+mj-lt"/>
              </a:rPr>
              <a:t>BUSINESS IMPACT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C53C89-485A-49D6-B185-AB61005D0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583097"/>
            <a:ext cx="5910470" cy="6274903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/>
              <a:t>Cost Savings</a:t>
            </a:r>
            <a:r>
              <a:rPr lang="en-US" sz="1800" dirty="0"/>
              <a:t>: Reduce operational costs by identifying inefficiencies, leading to savings of up to 20-25%.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b="1" dirty="0"/>
              <a:t>Revenue Growth</a:t>
            </a:r>
            <a:r>
              <a:rPr lang="en-US" sz="1800" dirty="0"/>
              <a:t>: Increase revenue by leveraging data to uncover new business opportunities, improving profitability by 15-30%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b="1" dirty="0"/>
              <a:t>Risk Mitigation</a:t>
            </a:r>
            <a:r>
              <a:rPr lang="en-US" sz="1800" dirty="0"/>
              <a:t>: Minimize financial losses with advanced risk analytics and fraud detection systems.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b="1" dirty="0"/>
              <a:t>Improved Decision-Making</a:t>
            </a:r>
            <a:r>
              <a:rPr lang="en-US" sz="1800" dirty="0"/>
              <a:t>: Enable faster, data-driven financial decisions to stay competitive in a volatile market.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b="1" dirty="0"/>
              <a:t>Compliance and Reporting</a:t>
            </a:r>
            <a:r>
              <a:rPr lang="en-US" sz="1800" dirty="0"/>
              <a:t>: Streamline compliance with regulations and improve financial reporting accuracy.</a:t>
            </a:r>
          </a:p>
          <a:p>
            <a:pPr algn="just"/>
            <a:r>
              <a:rPr lang="en-US" sz="1800" b="1" dirty="0"/>
              <a:t>Customer Retention</a:t>
            </a:r>
            <a:r>
              <a:rPr lang="en-US" sz="1800" dirty="0"/>
              <a:t>: Enhance customer experience and loyalty through personalized financial services.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2447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4D6F-3B02-4ADF-8ABC-50D20BFB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905"/>
            <a:ext cx="10515600" cy="788504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7030A0"/>
                </a:solidFill>
              </a:rPr>
              <a:t>TOOLS AND 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AB3FE-0FBF-4490-A0AA-6DDB1E76B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826" y="967409"/>
            <a:ext cx="11012558" cy="5711687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solidFill>
                  <a:srgbClr val="00B0F0"/>
                </a:solidFill>
              </a:rPr>
              <a:t>STATISTICAL ANALYSIS TOOLS</a:t>
            </a:r>
          </a:p>
          <a:p>
            <a:pPr marL="0" indent="0" algn="just">
              <a:buNone/>
            </a:pPr>
            <a:r>
              <a:rPr lang="en-US" dirty="0"/>
              <a:t>Statistical analysis is the backbone of financial analytics. Several software solutions cater to this need:</a:t>
            </a:r>
          </a:p>
          <a:p>
            <a:pPr algn="just"/>
            <a:r>
              <a:rPr lang="en-US" b="1" dirty="0"/>
              <a:t>QuickBooks</a:t>
            </a:r>
            <a:r>
              <a:rPr lang="en-US" dirty="0"/>
              <a:t>: Ideal for small and medium-sized businesses, offering invoicing, expense tracking, and payroll processing.</a:t>
            </a:r>
          </a:p>
          <a:p>
            <a:pPr algn="just"/>
            <a:r>
              <a:rPr lang="en-US" b="1" dirty="0"/>
              <a:t>Oracle Essbase</a:t>
            </a:r>
            <a:r>
              <a:rPr lang="en-US" dirty="0"/>
              <a:t>: Provides robust multidimensional database capabilities for OLAP and business intelligence applications.</a:t>
            </a:r>
          </a:p>
          <a:p>
            <a:pPr algn="just"/>
            <a:r>
              <a:rPr lang="en-US" b="1" dirty="0"/>
              <a:t>NetSuite</a:t>
            </a:r>
            <a:r>
              <a:rPr lang="en-US" dirty="0"/>
              <a:t>: A cloud-based ERP solution with extensive financial management features and real-time insights.</a:t>
            </a:r>
          </a:p>
          <a:p>
            <a:pPr marL="0" indent="0" algn="just">
              <a:buNone/>
            </a:pPr>
            <a:r>
              <a:rPr lang="en-IN" b="1" dirty="0">
                <a:solidFill>
                  <a:srgbClr val="00B0F0"/>
                </a:solidFill>
              </a:rPr>
              <a:t>MACHINE LEARNING ALGORITHMS</a:t>
            </a:r>
          </a:p>
          <a:p>
            <a:pPr marL="0" indent="0" algn="just">
              <a:buNone/>
            </a:pPr>
            <a:r>
              <a:rPr lang="en-US" dirty="0"/>
              <a:t>Tools like </a:t>
            </a:r>
            <a:r>
              <a:rPr lang="en-US" dirty="0" err="1"/>
              <a:t>SpotIQ</a:t>
            </a:r>
            <a:r>
              <a:rPr lang="en-US" dirty="0"/>
              <a:t> use AI to uncover hidden trends and anomalies in financial data, helping identify cost optimization and revenue growth opportunities. 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00B0F0"/>
                </a:solidFill>
              </a:rPr>
              <a:t>BIG DATA PLATFORMS</a:t>
            </a:r>
          </a:p>
          <a:p>
            <a:pPr marL="0" indent="0" algn="just">
              <a:buNone/>
            </a:pPr>
            <a:r>
              <a:rPr lang="en-US" dirty="0"/>
              <a:t>Data integration from multiple sources</a:t>
            </a:r>
          </a:p>
          <a:p>
            <a:pPr algn="just"/>
            <a:r>
              <a:rPr lang="en-US" dirty="0"/>
              <a:t>Real-time processing of large datasets</a:t>
            </a:r>
          </a:p>
          <a:p>
            <a:pPr algn="just"/>
            <a:r>
              <a:rPr lang="en-US" dirty="0"/>
              <a:t>Advanced analytics for trend identification and risk assessment</a:t>
            </a:r>
          </a:p>
          <a:p>
            <a:pPr algn="just"/>
            <a:r>
              <a:rPr lang="en-US" dirty="0"/>
              <a:t>Platforms like Anaplan and Workday Adaptive Planning offer enterprise-level planning capabilities, streamlining financial processes and improving decision-making through integration with various systems.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010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DE11537-FAF7-4C0C-BC03-A13715E5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164195"/>
            <a:ext cx="10515600" cy="3658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APPLICATIONS OF FINANCIAL ANALYTICS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D4DAE6-6966-4EAA-A27C-24A39A5F66F4}"/>
              </a:ext>
            </a:extLst>
          </p:cNvPr>
          <p:cNvSpPr/>
          <p:nvPr/>
        </p:nvSpPr>
        <p:spPr>
          <a:xfrm>
            <a:off x="3888477" y="4020020"/>
            <a:ext cx="7465323" cy="5963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91B386-9DBA-460A-9BEC-75765CC5661D}"/>
              </a:ext>
            </a:extLst>
          </p:cNvPr>
          <p:cNvSpPr/>
          <p:nvPr/>
        </p:nvSpPr>
        <p:spPr>
          <a:xfrm>
            <a:off x="3888476" y="5098491"/>
            <a:ext cx="7465323" cy="5963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244C018-B324-4A89-BCB0-483FD523C85E}"/>
              </a:ext>
            </a:extLst>
          </p:cNvPr>
          <p:cNvSpPr/>
          <p:nvPr/>
        </p:nvSpPr>
        <p:spPr>
          <a:xfrm>
            <a:off x="3888475" y="2941547"/>
            <a:ext cx="7465323" cy="5963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C9B7BA-A9CF-4C5A-B2B5-5B6F6706D2A5}"/>
              </a:ext>
            </a:extLst>
          </p:cNvPr>
          <p:cNvSpPr/>
          <p:nvPr/>
        </p:nvSpPr>
        <p:spPr>
          <a:xfrm>
            <a:off x="3888474" y="1718461"/>
            <a:ext cx="7465323" cy="5963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67EB5C-A564-4D63-AAA2-294637387C7E}"/>
              </a:ext>
            </a:extLst>
          </p:cNvPr>
          <p:cNvSpPr/>
          <p:nvPr/>
        </p:nvSpPr>
        <p:spPr>
          <a:xfrm>
            <a:off x="3888473" y="681037"/>
            <a:ext cx="7465323" cy="5963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224C0-E5D5-49EA-9D5D-EAD189BEC880}"/>
              </a:ext>
            </a:extLst>
          </p:cNvPr>
          <p:cNvSpPr txBox="1"/>
          <p:nvPr/>
        </p:nvSpPr>
        <p:spPr>
          <a:xfrm>
            <a:off x="1470991" y="1800567"/>
            <a:ext cx="212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Healthcare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07CED-2650-40FC-95AE-87D34F5B2DBF}"/>
              </a:ext>
            </a:extLst>
          </p:cNvPr>
          <p:cNvSpPr txBox="1"/>
          <p:nvPr/>
        </p:nvSpPr>
        <p:spPr>
          <a:xfrm>
            <a:off x="1470991" y="681037"/>
            <a:ext cx="223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Banking &amp; Finance</a:t>
            </a: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41B1A-BB73-4629-B35F-4C187B59E17D}"/>
              </a:ext>
            </a:extLst>
          </p:cNvPr>
          <p:cNvSpPr txBox="1"/>
          <p:nvPr/>
        </p:nvSpPr>
        <p:spPr>
          <a:xfrm>
            <a:off x="1470990" y="2920097"/>
            <a:ext cx="234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11557-02DE-4283-B760-DC36585C6830}"/>
              </a:ext>
            </a:extLst>
          </p:cNvPr>
          <p:cNvSpPr txBox="1"/>
          <p:nvPr/>
        </p:nvSpPr>
        <p:spPr>
          <a:xfrm>
            <a:off x="1470990" y="4039627"/>
            <a:ext cx="212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Manufacturing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E5FCAF-CA09-4FD9-BDD9-A528753F18A3}"/>
              </a:ext>
            </a:extLst>
          </p:cNvPr>
          <p:cNvSpPr txBox="1"/>
          <p:nvPr/>
        </p:nvSpPr>
        <p:spPr>
          <a:xfrm>
            <a:off x="1470990" y="5194852"/>
            <a:ext cx="212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Insurance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055A8-C966-4B79-85C5-FA8A6C591C5C}"/>
              </a:ext>
            </a:extLst>
          </p:cNvPr>
          <p:cNvSpPr txBox="1"/>
          <p:nvPr/>
        </p:nvSpPr>
        <p:spPr>
          <a:xfrm>
            <a:off x="4055165" y="731022"/>
            <a:ext cx="66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management, fraud detection, investment assessment</a:t>
            </a:r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FD07F5-12A2-4468-9A31-710E2F6E4810}"/>
              </a:ext>
            </a:extLst>
          </p:cNvPr>
          <p:cNvSpPr txBox="1"/>
          <p:nvPr/>
        </p:nvSpPr>
        <p:spPr>
          <a:xfrm>
            <a:off x="4055165" y="1800567"/>
            <a:ext cx="657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Budget planning, compliance, revenue estimation</a:t>
            </a:r>
          </a:p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953276-DA55-4FB7-9812-F7BA31C6E3F4}"/>
              </a:ext>
            </a:extLst>
          </p:cNvPr>
          <p:cNvSpPr txBox="1"/>
          <p:nvPr/>
        </p:nvSpPr>
        <p:spPr>
          <a:xfrm>
            <a:off x="4055164" y="3082564"/>
            <a:ext cx="729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personalization, inventory management, KPI monitoring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CC3082-874A-4D91-9B07-9F6047340D3D}"/>
              </a:ext>
            </a:extLst>
          </p:cNvPr>
          <p:cNvSpPr txBox="1"/>
          <p:nvPr/>
        </p:nvSpPr>
        <p:spPr>
          <a:xfrm>
            <a:off x="4055164" y="4161035"/>
            <a:ext cx="710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Expense analysis, profitability analytics, production planning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4F07C4-1316-4CE8-BF3B-0D9045BCBB2F}"/>
              </a:ext>
            </a:extLst>
          </p:cNvPr>
          <p:cNvSpPr txBox="1"/>
          <p:nvPr/>
        </p:nvSpPr>
        <p:spPr>
          <a:xfrm>
            <a:off x="4055164" y="5202057"/>
            <a:ext cx="666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 assessment, fraud prevention, claims processing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2690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379B-4AB6-43B1-B046-1492054C5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11965"/>
            <a:ext cx="10630644" cy="486499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75FB7E-D102-46A9-85C5-D20F3BEAF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9" t="14379" r="7213"/>
          <a:stretch/>
        </p:blipFill>
        <p:spPr>
          <a:xfrm>
            <a:off x="6327536" y="3557483"/>
            <a:ext cx="5536095" cy="2890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7F30B-1B02-49CA-B306-D7EAD725E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" t="1689" r="7678" b="3957"/>
          <a:stretch/>
        </p:blipFill>
        <p:spPr>
          <a:xfrm>
            <a:off x="328369" y="787051"/>
            <a:ext cx="5211039" cy="249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184D4-0E92-4253-AAA8-5ED52B9AC2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535" y="787051"/>
            <a:ext cx="5536095" cy="2499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17679A-B429-4867-8E09-323212872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9" y="3557484"/>
            <a:ext cx="5604380" cy="2890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8D4F57-0ED1-490A-941D-10A1C92A3751}"/>
              </a:ext>
            </a:extLst>
          </p:cNvPr>
          <p:cNvSpPr txBox="1"/>
          <p:nvPr/>
        </p:nvSpPr>
        <p:spPr>
          <a:xfrm>
            <a:off x="1245704" y="172278"/>
            <a:ext cx="8256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FINANCIAL DASHBOARDS</a:t>
            </a:r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44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37A00083-8D9E-4EA6-8BC5-6E110D2B3E57}"/>
              </a:ext>
            </a:extLst>
          </p:cNvPr>
          <p:cNvSpPr/>
          <p:nvPr/>
        </p:nvSpPr>
        <p:spPr>
          <a:xfrm>
            <a:off x="2398644" y="1126435"/>
            <a:ext cx="7394712" cy="4605130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“WITHOUT BIG DATA ANLYTICS, COMPANIES ARE BLIND AND DEAF, WANDERING OUT ONTO THE WEB LIKE DEER ON A FREEWAY”</a:t>
            </a:r>
          </a:p>
          <a:p>
            <a:pPr algn="ctr"/>
            <a:endParaRPr lang="en-US" b="1" dirty="0">
              <a:latin typeface="+mj-lt"/>
            </a:endParaRPr>
          </a:p>
          <a:p>
            <a:pPr algn="ctr"/>
            <a:r>
              <a:rPr lang="en-US" b="1" dirty="0">
                <a:latin typeface="+mj-lt"/>
              </a:rPr>
              <a:t>--GEOFFREY MOORE--</a:t>
            </a:r>
            <a:endParaRPr lang="en-IN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194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BA41E0-E3EC-42D2-9532-BA0C93A3A906}"/>
              </a:ext>
            </a:extLst>
          </p:cNvPr>
          <p:cNvSpPr txBox="1"/>
          <p:nvPr/>
        </p:nvSpPr>
        <p:spPr>
          <a:xfrm>
            <a:off x="702365" y="278296"/>
            <a:ext cx="1019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</a:rPr>
              <a:t>OVERVIEW OF FINANCIAL ANALYTICS</a:t>
            </a:r>
            <a:endParaRPr lang="en-IN" sz="2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AECA5D9-3C18-4DD2-B6ED-2DCE3AE41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780148"/>
            <a:ext cx="6411383" cy="5156825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9CE24F-3294-4323-9B94-D6EF6FE65DB8}"/>
              </a:ext>
            </a:extLst>
          </p:cNvPr>
          <p:cNvSpPr txBox="1"/>
          <p:nvPr/>
        </p:nvSpPr>
        <p:spPr>
          <a:xfrm>
            <a:off x="294217" y="1444488"/>
            <a:ext cx="4940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today's data-driven business landscape, financial analytics has emerged as a </a:t>
            </a:r>
          </a:p>
          <a:p>
            <a:r>
              <a:rPr lang="en-US" dirty="0"/>
              <a:t>game-changer. 💼📊</a:t>
            </a:r>
          </a:p>
          <a:p>
            <a:endParaRPr lang="en-US" dirty="0"/>
          </a:p>
          <a:p>
            <a:r>
              <a:rPr lang="en-US" dirty="0"/>
              <a:t>But what exactly is it, and why should you care? </a:t>
            </a:r>
          </a:p>
          <a:p>
            <a:endParaRPr lang="en-US" dirty="0"/>
          </a:p>
          <a:p>
            <a:r>
              <a:rPr lang="en-US" dirty="0"/>
              <a:t>Imagine having a crystal ball that could predict your company's financial future, identify hidden opportunities, and safeguard against potential risks. That's the power of financial analytics in a nutshell.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166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3750E42-7996-4249-A485-F25E1B766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767" y="1066799"/>
            <a:ext cx="8468139" cy="21733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8B39CF-0434-45C4-8824-FB5665F5D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159" y="2994991"/>
            <a:ext cx="10443681" cy="18950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423EBA-0DB4-4251-A184-174447E915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451" y="4704522"/>
            <a:ext cx="9978888" cy="12059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F2EA2B-E34B-4E03-9CAD-7A494103769F}"/>
              </a:ext>
            </a:extLst>
          </p:cNvPr>
          <p:cNvSpPr txBox="1"/>
          <p:nvPr/>
        </p:nvSpPr>
        <p:spPr>
          <a:xfrm>
            <a:off x="2054087" y="161473"/>
            <a:ext cx="7818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FINANCIAL METRICS</a:t>
            </a:r>
            <a:endParaRPr lang="en-IN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64B3-C23A-4B47-9293-49D276C7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304800"/>
            <a:ext cx="11993217" cy="5168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IMPLEMENTING DATA ANALYTICS IN FINANCIAL SERVICES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D81A7-3B33-44B4-9AF1-83F4A33D6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899" y="988149"/>
            <a:ext cx="11105321" cy="57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B516C-6231-4D36-A473-0DF026E0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C66AD0-8E0B-452F-B4D3-6729BFAEC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4241" y="967409"/>
            <a:ext cx="9342785" cy="5282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32A1E-9285-4BC8-96B8-7FC16426EA75}"/>
              </a:ext>
            </a:extLst>
          </p:cNvPr>
          <p:cNvSpPr txBox="1"/>
          <p:nvPr/>
        </p:nvSpPr>
        <p:spPr>
          <a:xfrm>
            <a:off x="5738192" y="6249923"/>
            <a:ext cx="12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 Black" panose="020B0A04020102020204" pitchFamily="34" charset="0"/>
              </a:rPr>
              <a:t>BI SOLUTION</a:t>
            </a:r>
            <a:endParaRPr lang="en-IN" sz="1100" b="1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73759-FACF-4752-977A-7A6CAE2756F5}"/>
              </a:ext>
            </a:extLst>
          </p:cNvPr>
          <p:cNvSpPr txBox="1"/>
          <p:nvPr/>
        </p:nvSpPr>
        <p:spPr>
          <a:xfrm>
            <a:off x="1669773" y="244134"/>
            <a:ext cx="915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FINANCIAL PROCESS AUTOMATION </a:t>
            </a:r>
            <a:endParaRPr lang="en-IN" sz="24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89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CFBC6-8D10-49FC-90CF-727D271F1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2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375621-BCA2-4238-AE80-6C1B21AC5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78" y="1037905"/>
            <a:ext cx="5976731" cy="4938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2C854-17FB-4E7E-95E6-7D68B641D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29" y="1590261"/>
            <a:ext cx="5239631" cy="39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1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9BCDFD-28ED-40AF-8A40-EADCC9661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113" y="1974575"/>
            <a:ext cx="7285602" cy="1855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8B31B-69DB-4A68-9014-10C8A809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6" y="1007165"/>
            <a:ext cx="5287617" cy="46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7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71B6CF-C95A-4E4A-B74A-14A46678A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846" y="543340"/>
            <a:ext cx="9926308" cy="1974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7F2CC-6545-493C-8638-06DDA9C1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47" y="2517914"/>
            <a:ext cx="9926308" cy="40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0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1946EF-A3EA-4ECB-8D9A-56C36FFF4075}">
  <ds:schemaRefs>
    <ds:schemaRef ds:uri="http://purl.org/dc/elements/1.1/"/>
    <ds:schemaRef ds:uri="16c05727-aa75-4e4a-9b5f-8a80a1165891"/>
    <ds:schemaRef ds:uri="http://purl.org/dc/dcmitype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0</TotalTime>
  <Words>653</Words>
  <Application>Microsoft Office PowerPoint</Application>
  <PresentationFormat>Widescreen</PresentationFormat>
  <Paragraphs>84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</vt:lpstr>
      <vt:lpstr>Arial Black</vt:lpstr>
      <vt:lpstr>Arial Narrow</vt:lpstr>
      <vt:lpstr>Calibri</vt:lpstr>
      <vt:lpstr>Gill Sans MT</vt:lpstr>
      <vt:lpstr>Office Theme</vt:lpstr>
      <vt:lpstr>FINANCIAL  ANALYTICS </vt:lpstr>
      <vt:lpstr>PowerPoint Presentation</vt:lpstr>
      <vt:lpstr>PowerPoint Presentation</vt:lpstr>
      <vt:lpstr>IMPLEMENTING DATA ANALYTICS IN FINANCIAL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TECHNOLOGIES</vt:lpstr>
      <vt:lpstr>APPLICATIONS OF FINANCIAL ANALYTICS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2025-01-05T15:04:57Z</dcterms:created>
  <dcterms:modified xsi:type="dcterms:W3CDTF">2025-01-26T08:58:45Z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